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0" d="100"/>
          <a:sy n="60" d="100"/>
        </p:scale>
        <p:origin x="7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901cac31e46103c3b209a85#tid=690876e07025800008f0b67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063240" y="5230368"/>
            <a:ext cx="6080760" cy="64922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高中英语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0c68a3d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攻略识别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5fa722ab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攻略解读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c0c82a3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攻略应用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0ced98b97.fixed?pid=76540a73f&amp;color=165,74,151&amp;vtp=1&amp;bbb=1"/>
          <p:cNvSpPr/>
          <p:nvPr/>
        </p:nvSpPr>
        <p:spPr>
          <a:xfrm>
            <a:off x="2386584" y="1408176"/>
            <a:ext cx="7223760" cy="93268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A54A9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写作攻略6</a:t>
            </a:r>
            <a:endParaRPr lang="en-US" altLang="zh-CN" sz="5400" dirty="0"/>
          </a:p>
        </p:txBody>
      </p:sp>
      <p:sp>
        <p:nvSpPr>
          <p:cNvPr id="3" name="C_2_BD#0ced98b97.fixed?pid=76540a73f&amp;color=255,255,255&amp;vtp=1&amp;bbb=1&amp;hb=1"/>
          <p:cNvSpPr/>
          <p:nvPr/>
        </p:nvSpPr>
        <p:spPr>
          <a:xfrm>
            <a:off x="2386584" y="2807208"/>
            <a:ext cx="7223760" cy="143560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53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小作文之有理有据</a:t>
            </a:r>
            <a:r>
              <a:rPr lang="en-US" altLang="zh-CN" sz="4400" b="1" i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：如何写</a:t>
            </a:r>
            <a:endParaRPr lang="en-US" altLang="zh-CN" sz="4400" b="1" i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algn="ctr">
              <a:lnSpc>
                <a:spcPts val="5400"/>
              </a:lnSpc>
            </a:pPr>
            <a:r>
              <a:rPr lang="en-US" altLang="zh-CN" sz="4400" b="1" i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咨询信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70bc4831b?pid=0c68a3d11&amp;color=0,0,0&amp;vtp=1&amp;bt=1&amp;bbb=1&amp;hb=1"/>
          <p:cNvSpPr/>
          <p:nvPr/>
        </p:nvSpPr>
        <p:spPr>
          <a:xfrm>
            <a:off x="832104" y="1078992"/>
            <a:ext cx="10533888" cy="7734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咨询信是高中阶段常考的一种写作类型，属于信件写作的一种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，一般要求学生就某一问题咨询相关信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息或通过咨询寻求帮助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8273f6101?pid=5fa722ab8&amp;color=0,0,0&amp;vtp=1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8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</a:t>
            </a:r>
            <a:r>
              <a:rPr lang="en-US" altLang="zh-CN" sz="22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思路点拨</a:t>
            </a:r>
            <a:endParaRPr lang="en-US" altLang="zh-CN" sz="2200" dirty="0"/>
          </a:p>
        </p:txBody>
      </p:sp>
      <p:sp>
        <p:nvSpPr>
          <p:cNvPr id="3" name="P_5_BD#70b934c5f?pid=8273f6101&amp;color=0,0,0&amp;vtp=1&amp;bbb=1"/>
          <p:cNvSpPr/>
          <p:nvPr/>
        </p:nvSpPr>
        <p:spPr>
          <a:xfrm>
            <a:off x="832104" y="1422400"/>
            <a:ext cx="10533888" cy="3225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8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人称：以第一人称为主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时态：以一般现在时为主</a:t>
            </a:r>
            <a:endParaRPr lang="en-US" altLang="zh-CN" sz="1800" dirty="0"/>
          </a:p>
        </p:txBody>
      </p:sp>
      <p:sp>
        <p:nvSpPr>
          <p:cNvPr id="4" name="C_4_BD#d83c02df7?pid=5fa722ab8&amp;color=0,0,0&amp;vtp=1&amp;bbb=1"/>
          <p:cNvSpPr/>
          <p:nvPr/>
        </p:nvSpPr>
        <p:spPr>
          <a:xfrm>
            <a:off x="832104" y="1745615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8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</a:t>
            </a:r>
            <a:r>
              <a:rPr lang="en-US" altLang="zh-CN" sz="22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段落布局</a:t>
            </a:r>
            <a:endParaRPr lang="en-US" altLang="zh-CN" sz="2200" dirty="0"/>
          </a:p>
        </p:txBody>
      </p:sp>
      <p:sp>
        <p:nvSpPr>
          <p:cNvPr id="5" name="P_5_BD#e0d81c92e?pid=d83c02df7&amp;color=0,0,0&amp;vtp=1&amp;bbb=1"/>
          <p:cNvSpPr/>
          <p:nvPr/>
        </p:nvSpPr>
        <p:spPr>
          <a:xfrm>
            <a:off x="832104" y="2088515"/>
            <a:ext cx="10533888" cy="3225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8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1.开头：自我介绍并说明写信意图  2.主体：询问具体事宜  3.结尾：表示感谢并期盼回复</a:t>
            </a:r>
            <a:endParaRPr lang="en-US" altLang="zh-CN" sz="1800" dirty="0"/>
          </a:p>
        </p:txBody>
      </p:sp>
      <p:sp>
        <p:nvSpPr>
          <p:cNvPr id="6" name="C_4_BD#15be286ad?pid=5fa722ab8&amp;color=0,0,0&amp;vtp=1&amp;bbb=1"/>
          <p:cNvSpPr/>
          <p:nvPr/>
        </p:nvSpPr>
        <p:spPr>
          <a:xfrm>
            <a:off x="832104" y="2411730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8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</a:t>
            </a:r>
            <a:r>
              <a:rPr lang="en-US" altLang="zh-CN" sz="22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亮点表达</a:t>
            </a:r>
            <a:endParaRPr lang="en-US" altLang="zh-CN" sz="2200" dirty="0"/>
          </a:p>
        </p:txBody>
      </p:sp>
      <p:graphicFrame>
        <p:nvGraphicFramePr>
          <p:cNvPr id="7" name="P_5_BD#f6d63e15d?colgroup=4,7,43&amp;pid=15be286ad&amp;color=0,0,0&amp;vtp=1&amp;bbb=1"/>
          <p:cNvGraphicFramePr>
            <a:graphicFrameLocks noGrp="1"/>
          </p:cNvGraphicFramePr>
          <p:nvPr/>
        </p:nvGraphicFramePr>
        <p:xfrm>
          <a:off x="832104" y="2881630"/>
          <a:ext cx="10497312" cy="3186241"/>
        </p:xfrm>
        <a:graphic>
          <a:graphicData uri="http://schemas.openxmlformats.org/drawingml/2006/table">
            <a:tbl>
              <a:tblPr/>
              <a:tblGrid>
                <a:gridCol w="960120"/>
                <a:gridCol w="1554480"/>
                <a:gridCol w="7982712"/>
              </a:tblGrid>
              <a:tr h="616331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ts val="2100"/>
                        </a:lnSpc>
                      </a:pPr>
                      <a:r>
                        <a:rPr lang="en-US" altLang="zh-CN" sz="1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第</a:t>
                      </a:r>
                      <a:r>
                        <a:rPr lang="en-US" altLang="zh-CN" sz="1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一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段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自我介绍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3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am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Li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Hua,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boy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16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from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XX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school.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am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Li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Hua,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boy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16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currently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studying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XX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school.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8876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说明写信意图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3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am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writing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ask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some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information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about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endParaRPr lang="en-US" altLang="zh-CN" sz="1200" dirty="0">
                        <a:latin typeface="Times New Roman" panose="02020603050405020304" pitchFamily="34" charset="0"/>
                      </a:endParaRPr>
                    </a:p>
                    <a:p>
                      <a:pPr algn="l" hangingPunct="0">
                        <a:lnSpc>
                          <a:spcPts val="23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am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writing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see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if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possible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provide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information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regarding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endParaRPr lang="en-US" altLang="zh-CN" sz="1200" dirty="0">
                        <a:latin typeface="Times New Roman" panose="02020603050405020304" pitchFamily="34" charset="0"/>
                      </a:endParaRPr>
                    </a:p>
                    <a:p>
                      <a:pPr algn="l" hangingPunct="0">
                        <a:lnSpc>
                          <a:spcPts val="21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My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purpose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writing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this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letter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ask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endParaRPr lang="en-US" altLang="zh-CN" sz="1200" dirty="0">
                        <a:latin typeface="Times New Roman" panose="02020603050405020304" pitchFamily="34" charset="0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35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1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第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二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段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algn="l" defTabSz="914400" rtl="0" eaLnBrk="1" latinLnBrk="0" hangingPunct="0">
                        <a:lnSpc>
                          <a:spcPts val="2300"/>
                        </a:lnSpc>
                        <a:tabLst>
                          <a:tab pos="4996815" algn="l"/>
                        </a:tabLst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How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much/How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many/How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long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?</a:t>
                      </a:r>
                      <a:r>
                        <a:rPr lang="en-US" altLang="zh-CN" sz="1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would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like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know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something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about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endParaRPr lang="en-US" altLang="zh-CN" sz="1200" dirty="0">
                        <a:latin typeface="Times New Roman" panose="02020603050405020304" pitchFamily="34" charset="0"/>
                      </a:endParaRPr>
                    </a:p>
                    <a:p>
                      <a:pPr marL="0" algn="l" defTabSz="914400" rtl="0" eaLnBrk="1" latinLnBrk="0" hangingPunct="0">
                        <a:lnSpc>
                          <a:spcPts val="2300"/>
                        </a:lnSpc>
                        <a:tabLst>
                          <a:tab pos="4996815" algn="l"/>
                        </a:tabLst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Could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please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tell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something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about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wonder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if/whether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could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tell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endParaRPr lang="en-US" altLang="zh-CN" sz="1200" dirty="0">
                        <a:latin typeface="Times New Roman" panose="02020603050405020304" pitchFamily="34" charset="0"/>
                      </a:endParaRPr>
                    </a:p>
                    <a:p>
                      <a:pPr marL="0" algn="l" defTabSz="914400" rtl="0" eaLnBrk="1" latinLnBrk="0" hangingPunct="0">
                        <a:lnSpc>
                          <a:spcPts val="2300"/>
                        </a:lnSpc>
                        <a:tabLst>
                          <a:tab pos="4996815" algn="l"/>
                        </a:tabLst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would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like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figure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out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remains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unknown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that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endParaRPr lang="en-US" altLang="zh-CN" sz="1200" dirty="0">
                        <a:latin typeface="Times New Roman" panose="02020603050405020304" pitchFamily="34" charset="0"/>
                      </a:endParaRPr>
                    </a:p>
                    <a:p>
                      <a:pPr marL="0" algn="l" defTabSz="914400" rtl="0" eaLnBrk="1" latinLnBrk="0" hangingPunct="0">
                        <a:lnSpc>
                          <a:spcPts val="2100"/>
                        </a:lnSpc>
                        <a:tabLst>
                          <a:tab pos="4996815" algn="l"/>
                        </a:tabLst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Were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/Had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there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,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would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great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endParaRPr lang="en-US" altLang="zh-CN" sz="1200" dirty="0">
                        <a:latin typeface="Times New Roman" panose="02020603050405020304" pitchFamily="34" charset="0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  <a:tr h="31635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1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第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三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段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hangingPunct="0">
                        <a:lnSpc>
                          <a:spcPts val="23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Your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kind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help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would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greatly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appreciated.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am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looking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forward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your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reply.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1_1#d7e43d371?vop=1&amp;pid=bc0c82a3b&amp;color=0,0,0&amp;vtp=1&amp;bt=1&amp;bbb=1&amp;hb=1"/>
          <p:cNvSpPr/>
          <p:nvPr/>
        </p:nvSpPr>
        <p:spPr>
          <a:xfrm>
            <a:off x="832104" y="1078992"/>
            <a:ext cx="10533888" cy="24496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假定你是李华，你所在的学习小组对外教Chris布置的“Learning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Nature”项目作业有疑问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。请你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代表小组写一封邮件向他咨询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，内容包括：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.提出疑问；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.期待回复。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注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：写作词数应为80个左右。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__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AN.2_1#d7e43d371?vop=1&amp;pid=bc0c82a3b&amp;color=0,0,0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77256" y="1080000"/>
            <a:ext cx="1234440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O_4_AN.2_2#d7e43d371?vop=1&amp;pid=bc0c82a3b&amp;color=0,0,0&amp;vtp=1&amp;bbb=1"/>
          <p:cNvSpPr/>
          <p:nvPr/>
        </p:nvSpPr>
        <p:spPr>
          <a:xfrm>
            <a:off x="832104" y="1493004"/>
            <a:ext cx="10533888" cy="24466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一、思路点拨</a:t>
            </a:r>
            <a:endParaRPr lang="en-US" altLang="zh-CN" sz="1800" dirty="0">
              <a:solidFill>
                <a:schemeClr val="tx1"/>
              </a:solidFill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chemeClr val="tx1"/>
                </a:solidFill>
                <a:latin typeface="宋体" panose="02010600030101010101" pitchFamily="2" charset="-122"/>
                <a:ea typeface="黑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人称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：以第一、二人称为主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时态：以一般现在时为主</a:t>
            </a:r>
            <a:endParaRPr lang="en-US" altLang="zh-CN" sz="1800" dirty="0">
              <a:solidFill>
                <a:schemeClr val="tx1"/>
              </a:solidFill>
            </a:endParaRP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二</a:t>
            </a:r>
            <a:r>
              <a:rPr lang="en-US" altLang="zh-CN" sz="1800" b="1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、段落布局</a:t>
            </a:r>
            <a:endParaRPr lang="en-US" altLang="zh-CN" sz="1800" dirty="0">
              <a:solidFill>
                <a:schemeClr val="tx1"/>
              </a:solidFill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chemeClr val="tx1"/>
                </a:solidFill>
                <a:latin typeface="宋体" panose="02010600030101010101" pitchFamily="2" charset="-122"/>
                <a:ea typeface="黑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第一段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：自我介绍并点明写信目的；</a:t>
            </a:r>
            <a:endParaRPr lang="en-US" altLang="zh-CN" sz="1800" dirty="0">
              <a:solidFill>
                <a:schemeClr val="tx1"/>
              </a:solidFill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chemeClr val="tx1"/>
                </a:solidFill>
                <a:latin typeface="宋体" panose="02010600030101010101" pitchFamily="2" charset="-122"/>
                <a:ea typeface="黑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第二段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：咨询“Learning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Nature”项目作业的具体信息；</a:t>
            </a:r>
            <a:endParaRPr lang="en-US" altLang="zh-CN" sz="1800" dirty="0">
              <a:solidFill>
                <a:schemeClr val="tx1"/>
              </a:solidFill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chemeClr val="tx1"/>
                </a:solidFill>
                <a:latin typeface="宋体" panose="02010600030101010101" pitchFamily="2" charset="-122"/>
                <a:ea typeface="黑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第三段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：表示感谢并期待回复。</a:t>
            </a:r>
            <a:endParaRPr lang="en-US" altLang="zh-CN" sz="1800" b="0" i="0" dirty="0">
              <a:solidFill>
                <a:schemeClr val="tx1"/>
              </a:solidFill>
              <a:latin typeface="Times New Roman" panose="02020603050405020304" pitchFamily="34" charset="0"/>
              <a:ea typeface="黑体" panose="02010609060101010101" pitchFamily="34" charset="-122"/>
              <a:cs typeface="Times New Roman" panose="02020603050405020304" pitchFamily="34" charset="-120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N.2_3#d7e43d371?vop=1&amp;pid=bc0c82a3b&amp;color=0,0,0&amp;mp=1&amp;vtp=1&amp;bt=1&amp;bbb=1&amp;hb=1"/>
          <p:cNvSpPr/>
          <p:nvPr/>
        </p:nvSpPr>
        <p:spPr>
          <a:xfrm>
            <a:off x="832104" y="1080000"/>
            <a:ext cx="10533888" cy="4610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三、句式升级</a:t>
            </a:r>
            <a:endParaRPr lang="en-US" altLang="zh-CN" sz="1800" dirty="0">
              <a:solidFill>
                <a:schemeClr val="tx1"/>
              </a:solidFill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.非谓语动词：衔接逻辑，让句子“有层次”。非谓语动词（doing/done/to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do）可替代由and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连接的简单句，</a:t>
            </a:r>
            <a:endParaRPr lang="en-US" altLang="zh-CN" sz="1800" b="0" i="0">
              <a:solidFill>
                <a:schemeClr val="tx1"/>
              </a:solidFill>
              <a:latin typeface="Times New Roman" panose="02020603050405020304" pitchFamily="34" charset="0"/>
              <a:ea typeface="黑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表示时间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、原因、目的、伴随等逻辑关系，让句子更简洁、更有层次感。</a:t>
            </a:r>
            <a:endParaRPr lang="en-US" altLang="zh-CN" sz="1800" dirty="0">
              <a:solidFill>
                <a:schemeClr val="tx1"/>
              </a:solidFill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例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：I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am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Li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Hua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I'm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writing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behalf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study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group.</a:t>
            </a:r>
            <a:endParaRPr lang="en-US" altLang="zh-CN" sz="1800" dirty="0">
              <a:solidFill>
                <a:schemeClr val="tx1"/>
              </a:solidFill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am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Li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Hua,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writing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behalf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study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group.（现在分词短语作状语）</a:t>
            </a:r>
            <a:endParaRPr lang="en-US" altLang="zh-CN" sz="1800" dirty="0">
              <a:solidFill>
                <a:schemeClr val="tx1"/>
              </a:solidFill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.定语从句：补充细节，让句子“有内容”。定语从句的核心功能是用which、who、where、</a:t>
            </a:r>
            <a:r>
              <a:rPr lang="en-US" altLang="zh-CN" sz="1800" b="0" i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when等关系词</a:t>
            </a:r>
            <a:endParaRPr lang="en-US" altLang="zh-CN" sz="1800" b="0" i="0">
              <a:solidFill>
                <a:schemeClr val="tx1"/>
              </a:solidFill>
              <a:latin typeface="Times New Roman" panose="02020603050405020304" pitchFamily="34" charset="0"/>
              <a:ea typeface="黑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来补充先行词的细节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（如时间、地点、事件内容等），可以避免句子“碎片化”。</a:t>
            </a:r>
            <a:endParaRPr lang="en-US" altLang="zh-CN" sz="1800" dirty="0">
              <a:solidFill>
                <a:schemeClr val="tx1"/>
              </a:solidFill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例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：We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questions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“Learning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Nature”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project.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hope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us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project.</a:t>
            </a:r>
            <a:endParaRPr lang="en-US" altLang="zh-CN" sz="1800" dirty="0">
              <a:solidFill>
                <a:schemeClr val="tx1"/>
              </a:solidFill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</a:t>
            </a:r>
            <a:r>
              <a:rPr lang="en-US" altLang="zh-CN" sz="1800" b="0" i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1800" b="0" i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questions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“Learning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Nature”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project,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hope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us</a:t>
            </a:r>
            <a:r>
              <a:rPr lang="en-US" altLang="zh-CN" sz="1800" b="0" i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.（非限制性定语从句）</a:t>
            </a:r>
            <a:endParaRPr lang="en-US" altLang="zh-CN" sz="1800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N.2_3#d7e43d371?vop=1&amp;pid=bc0c82a3b&amp;color=0,0,0&amp;mp=1&amp;vtp=1&amp;bt=1&amp;bbb=1&amp;hb=1"/>
          <p:cNvSpPr/>
          <p:nvPr/>
        </p:nvSpPr>
        <p:spPr>
          <a:xfrm>
            <a:off x="832104" y="108000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.固定句型：优化句子，让语气“得体”。了解写咨询信的固定表达，既能保证句子正确</a:t>
            </a:r>
            <a:r>
              <a:rPr lang="en-US" altLang="zh-CN" sz="1800" b="0" i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，又能让语气更礼</a:t>
            </a:r>
            <a:endParaRPr lang="en-US" altLang="zh-CN" sz="1800" b="0" i="0">
              <a:solidFill>
                <a:schemeClr val="tx1"/>
              </a:solidFill>
              <a:latin typeface="Times New Roman" panose="02020603050405020304" pitchFamily="34" charset="0"/>
              <a:ea typeface="黑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貌得体</a:t>
            </a:r>
            <a:r>
              <a:rPr lang="en-US" altLang="zh-CN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、符合西方文化习惯，是我们需要掌握的提分捷径。</a:t>
            </a:r>
            <a:endParaRPr lang="en-US" altLang="zh-CN" b="0" i="0" dirty="0">
              <a:solidFill>
                <a:schemeClr val="tx1"/>
              </a:solidFill>
              <a:latin typeface="Times New Roman" panose="02020603050405020304" pitchFamily="34" charset="0"/>
              <a:ea typeface="黑体" panose="0201060906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3" name="QO_4_AN.2_4#d7e43d371?vop=1&amp;pid=bc0c82a3b&amp;color=0,0,0&amp;mp=1&amp;vtp=1&amp;bbb=1&amp;hb=1"/>
          <p:cNvSpPr/>
          <p:nvPr/>
        </p:nvSpPr>
        <p:spPr>
          <a:xfrm>
            <a:off x="832104" y="1908175"/>
            <a:ext cx="10531904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chemeClr val="tx1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would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greatly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appreciate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if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could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reply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earliest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convenience.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Thank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b="0" i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help.</a:t>
            </a:r>
            <a:endParaRPr lang="en-US" altLang="zh-CN" sz="100" b="0" i="0" dirty="0">
              <a:solidFill>
                <a:schemeClr val="tx1"/>
              </a:solidFill>
              <a:latin typeface="Times New Roman" panose="02020603050405020304" pitchFamily="34" charset="0"/>
              <a:ea typeface="黑体" panose="0201060906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O_4_AN.2_5#d7e43d371?vop=1&amp;pid=bc0c82a3b&amp;color=0,0,0&amp;mp=1&amp;vtp=1&amp;bbb=1"/>
          <p:cNvSpPr/>
          <p:nvPr/>
        </p:nvSpPr>
        <p:spPr>
          <a:xfrm>
            <a:off x="832104" y="2722943"/>
            <a:ext cx="10531904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900" b="0" i="0" kern="0">
                <a:solidFill>
                  <a:schemeClr val="tx1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Thank</a:t>
            </a:r>
            <a:r>
              <a:rPr lang="en-US" altLang="zh-CN" sz="1800" b="0" i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advance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kind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assistance.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am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looking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forward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hearing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soon.</a:t>
            </a:r>
            <a:endParaRPr lang="en-US" altLang="zh-CN" sz="1800" b="0" i="0" dirty="0">
              <a:solidFill>
                <a:schemeClr val="tx1"/>
              </a:solidFill>
              <a:latin typeface="Times New Roman" panose="02020603050405020304" pitchFamily="34" charset="0"/>
              <a:ea typeface="黑体" panose="0201060906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5" name="QO_4_AN.2_6#d7e43d371?vop=1&amp;pid=bc0c82a3b&amp;color=0,0,0&amp;mp=1&amp;vtp=1&amp;bbb=1&amp;hb=1"/>
          <p:cNvSpPr/>
          <p:nvPr/>
        </p:nvSpPr>
        <p:spPr>
          <a:xfrm>
            <a:off x="832104" y="3143250"/>
            <a:ext cx="10533888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四、组织成文</a:t>
            </a:r>
            <a:endParaRPr lang="en-US" altLang="zh-CN" sz="1800" dirty="0">
              <a:solidFill>
                <a:schemeClr val="tx1"/>
              </a:solidFill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ear</a:t>
            </a:r>
            <a:r>
              <a:rPr lang="en-US" altLang="zh-CN" sz="1800" b="0" i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Chris,</a:t>
            </a:r>
            <a:endParaRPr lang="en-US" altLang="zh-CN" sz="1800" dirty="0">
              <a:solidFill>
                <a:schemeClr val="tx1"/>
              </a:solidFill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chemeClr val="tx1"/>
                </a:solidFill>
                <a:latin typeface="宋体" panose="02010600030101010101" pitchFamily="2" charset="-122"/>
                <a:ea typeface="黑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am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Li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Hua,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writing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behalf</a:t>
            </a:r>
            <a:r>
              <a:rPr lang="en-US" altLang="zh-CN" sz="1800" b="0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study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group.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questions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Learning</a:t>
            </a:r>
            <a:r>
              <a:rPr lang="en-US" altLang="zh-CN" sz="1800" b="0" i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Nature”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project,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hope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us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with.</a:t>
            </a:r>
            <a:endParaRPr lang="en-US" altLang="zh-CN" sz="1800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1800" dirty="0">
              <a:solidFill>
                <a:schemeClr val="tx1"/>
              </a:solidFill>
            </a:endParaRPr>
          </a:p>
        </p:txBody>
      </p:sp>
      <p:pic>
        <p:nvPicPr>
          <p:cNvPr id="6" name="QO_4_AN.2_3#d7e43d371?vop=1&amp;pid=bc0c82a3b&amp;color=0,0,0&amp;mp=1&amp;tib=255,255,255&amp;ii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1972183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O_4_AN.2_4#d7e43d371?vop=1&amp;pid=bc0c82a3b&amp;color=0,0,0&amp;mp=1&amp;tib=255,255,255&amp;iip=2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2789428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N.2_6#d7e43d371?vop=1&amp;pid=bc0c82a3b&amp;color=0,0,0&amp;mp=1&amp;vtp=1&amp;bbb=1&amp;hb=1"/>
          <p:cNvSpPr/>
          <p:nvPr/>
        </p:nvSpPr>
        <p:spPr>
          <a:xfrm>
            <a:off x="832104" y="1080000"/>
            <a:ext cx="10533888" cy="32848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chemeClr val="tx1"/>
                </a:solidFill>
                <a:latin typeface="宋体" panose="02010600030101010101" pitchFamily="2" charset="-122"/>
                <a:ea typeface="黑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could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explain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kind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work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should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submit,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whether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should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report,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presentation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another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format?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Second,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would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know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work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graded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understand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aspects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most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important.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Finally,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if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could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suggest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any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books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1800" b="0" i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examples</a:t>
            </a:r>
            <a:r>
              <a:rPr lang="en-US" altLang="zh-CN" sz="1800" b="0" i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might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inspire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us,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would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really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appreciate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it.</a:t>
            </a:r>
            <a:endParaRPr lang="en-US" altLang="zh-CN" sz="1800" dirty="0">
              <a:solidFill>
                <a:schemeClr val="tx1"/>
              </a:solidFill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chemeClr val="tx1"/>
                </a:solidFill>
                <a:latin typeface="宋体" panose="02010600030101010101" pitchFamily="2" charset="-122"/>
                <a:ea typeface="黑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would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very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grateful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if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could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answer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these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questions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time.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Thank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look</a:t>
            </a:r>
            <a:r>
              <a:rPr lang="en-US" altLang="zh-CN" sz="1800" b="0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forward</a:t>
            </a:r>
            <a:r>
              <a:rPr lang="en-US" altLang="zh-CN" sz="1800" b="0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response.</a:t>
            </a:r>
            <a:endParaRPr lang="en-US" altLang="zh-CN" sz="1800" dirty="0">
              <a:solidFill>
                <a:schemeClr val="tx1"/>
              </a:solidFill>
            </a:endParaRPr>
          </a:p>
          <a:p>
            <a:pPr algn="r">
              <a:lnSpc>
                <a:spcPts val="3300"/>
              </a:lnSpc>
            </a:pPr>
            <a:r>
              <a:rPr lang="en-US" altLang="zh-CN" b="0" i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est</a:t>
            </a:r>
            <a:r>
              <a:rPr lang="en-US" altLang="zh-CN" sz="1800" b="0" i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wishes,</a:t>
            </a:r>
            <a:endParaRPr lang="en-US" altLang="zh-CN" sz="1800" dirty="0">
              <a:solidFill>
                <a:schemeClr val="tx1"/>
              </a:solidFill>
            </a:endParaRPr>
          </a:p>
          <a:p>
            <a:pPr algn="r">
              <a:lnSpc>
                <a:spcPts val="3100"/>
              </a:lnSpc>
            </a:pPr>
            <a:r>
              <a:rPr lang="en-US" altLang="zh-CN" b="0" i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Li</a:t>
            </a:r>
            <a:r>
              <a:rPr lang="en-US" altLang="zh-CN" b="0" i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chemeClr val="tx1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Hua</a:t>
            </a:r>
            <a:endParaRPr lang="en-US" altLang="zh-CN" b="0" i="0" dirty="0">
              <a:solidFill>
                <a:schemeClr val="tx1"/>
              </a:solidFill>
              <a:latin typeface="Times New Roman" panose="02020603050405020304" pitchFamily="34" charset="0"/>
              <a:ea typeface="黑体" panose="02010609060101010101" pitchFamily="34" charset="-122"/>
              <a:cs typeface="Times New Roman" panose="02020603050405020304" pitchFamily="34" charset="-120"/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2855</Words>
  <Application>WPS 演示</Application>
  <PresentationFormat>宽屏</PresentationFormat>
  <Paragraphs>103</Paragraphs>
  <Slides>9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4" baseType="lpstr">
      <vt:lpstr>Arial</vt:lpstr>
      <vt:lpstr>宋体</vt:lpstr>
      <vt:lpstr>Wingdings</vt:lpstr>
      <vt:lpstr>黑体</vt:lpstr>
      <vt:lpstr>黑体</vt:lpstr>
      <vt:lpstr>微软雅黑</vt:lpstr>
      <vt:lpstr>微软雅黑</vt:lpstr>
      <vt:lpstr>宋体</vt:lpstr>
      <vt:lpstr>Times New Roman</vt:lpstr>
      <vt:lpstr>Times New Roman</vt:lpstr>
      <vt:lpstr>楷体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。</cp:lastModifiedBy>
  <cp:revision>3</cp:revision>
  <dcterms:created xsi:type="dcterms:W3CDTF">2025-11-03T11:05:00Z</dcterms:created>
  <dcterms:modified xsi:type="dcterms:W3CDTF">2025-11-05T07:59:54Z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F38FC81303AB49ABA5FA5DA136F463C9_12</vt:lpwstr>
  </property>
  <property fmtid="{D5CDD505-2E9C-101B-9397-08002B2CF9AE}" pid="3" name="KSOProductBuildVer">
    <vt:lpwstr>2052-12.1.0.22529</vt:lpwstr>
  </property>
</Properties>
</file>